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8" r:id="rId4"/>
    <p:sldId id="267" r:id="rId5"/>
    <p:sldId id="269" r:id="rId6"/>
    <p:sldId id="270" r:id="rId7"/>
    <p:sldId id="271" r:id="rId8"/>
    <p:sldId id="272" r:id="rId9"/>
    <p:sldId id="273" r:id="rId10"/>
    <p:sldId id="274" r:id="rId11"/>
    <p:sldId id="275" r:id="rId12"/>
    <p:sldId id="276" r:id="rId13"/>
    <p:sldId id="277" r:id="rId14"/>
    <p:sldId id="278" r:id="rId15"/>
    <p:sldId id="27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8" d="100"/>
          <a:sy n="38" d="100"/>
        </p:scale>
        <p:origin x="-151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C52D01-4BB3-8F4C-823A-224E479EB8EA}" type="datetimeFigureOut">
              <a:rPr lang="en-US" smtClean="0"/>
              <a:t>10/26/12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AFFA95-3F71-1B42-A738-1B2ADFDACE72}" type="slidenum">
              <a:rPr lang="en-US" smtClean="0"/>
              <a:t>‹#›</a:t>
            </a:fld>
            <a:endParaRPr lang="en-US"/>
          </a:p>
        </p:txBody>
      </p:sp>
    </p:spTree>
    <p:extLst>
      <p:ext uri="{BB962C8B-B14F-4D97-AF65-F5344CB8AC3E}">
        <p14:creationId xmlns:p14="http://schemas.microsoft.com/office/powerpoint/2010/main" val="6223512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01D13F-7AAD-1E4D-A81E-15DE30243314}" type="datetimeFigureOut">
              <a:rPr lang="en-US" smtClean="0"/>
              <a:t>10/26/12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01D13F-7AAD-1E4D-A81E-15DE30243314}" type="datetimeFigureOut">
              <a:rPr lang="en-US" smtClean="0"/>
              <a:t>10/26/12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01D13F-7AAD-1E4D-A81E-15DE30243314}" type="datetimeFigureOut">
              <a:rPr lang="en-US" smtClean="0"/>
              <a:t>10/26/12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01D13F-7AAD-1E4D-A81E-15DE30243314}" type="datetimeFigureOut">
              <a:rPr lang="en-US" smtClean="0"/>
              <a:t>10/26/12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01D13F-7AAD-1E4D-A81E-15DE30243314}" type="datetimeFigureOut">
              <a:rPr lang="en-US" smtClean="0"/>
              <a:t>10/26/12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01D13F-7AAD-1E4D-A81E-15DE30243314}" type="datetimeFigureOut">
              <a:rPr lang="en-US" smtClean="0"/>
              <a:t>10/26/12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01D13F-7AAD-1E4D-A81E-15DE30243314}" type="datetimeFigureOut">
              <a:rPr lang="en-US" smtClean="0"/>
              <a:t>10/26/12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01D13F-7AAD-1E4D-A81E-15DE30243314}" type="datetimeFigureOut">
              <a:rPr lang="en-US" smtClean="0"/>
              <a:t>10/26/12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1D13F-7AAD-1E4D-A81E-15DE30243314}" type="datetimeFigureOut">
              <a:rPr lang="en-US" smtClean="0"/>
              <a:t>10/26/12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01D13F-7AAD-1E4D-A81E-15DE30243314}" type="datetimeFigureOut">
              <a:rPr lang="en-US" smtClean="0"/>
              <a:t>10/26/12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01D13F-7AAD-1E4D-A81E-15DE30243314}" type="datetimeFigureOut">
              <a:rPr lang="en-US" smtClean="0"/>
              <a:t>10/26/12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22DFE-2607-774C-AE8E-124B0BB8EBE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1D13F-7AAD-1E4D-A81E-15DE30243314}" type="datetimeFigureOut">
              <a:rPr lang="en-US" smtClean="0"/>
              <a:t>10/26/12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A22DFE-2607-774C-AE8E-124B0BB8EBE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432604" y="642011"/>
            <a:ext cx="8573547" cy="4893647"/>
          </a:xfrm>
          <a:prstGeom prst="rect">
            <a:avLst/>
          </a:prstGeom>
          <a:noFill/>
        </p:spPr>
        <p:txBody>
          <a:bodyPr wrap="square" rtlCol="0">
            <a:spAutoFit/>
          </a:bodyPr>
          <a:lstStyle/>
          <a:p>
            <a:r>
              <a:rPr lang="en-US" sz="3000" u="sng" dirty="0" smtClean="0"/>
              <a:t>HW # 27</a:t>
            </a:r>
            <a:r>
              <a:rPr lang="en-US" sz="3000" dirty="0" smtClean="0"/>
              <a:t>- </a:t>
            </a:r>
            <a:r>
              <a:rPr lang="en-US" sz="3200" dirty="0"/>
              <a:t>R</a:t>
            </a:r>
            <a:r>
              <a:rPr lang="en-US" sz="3200" dirty="0" smtClean="0"/>
              <a:t>eview </a:t>
            </a:r>
            <a:r>
              <a:rPr lang="en-US" sz="3200" dirty="0"/>
              <a:t>your notes from the human body unit (skeletal, muscular, circulatory systems) </a:t>
            </a:r>
            <a:r>
              <a:rPr lang="en-US" sz="3200" dirty="0" smtClean="0"/>
              <a:t>– Check your Have a Heart answers online.</a:t>
            </a:r>
          </a:p>
          <a:p>
            <a:endParaRPr lang="en-US" sz="3200" dirty="0" smtClean="0"/>
          </a:p>
          <a:p>
            <a:r>
              <a:rPr lang="en-US" sz="3200" i="1" dirty="0" smtClean="0">
                <a:solidFill>
                  <a:srgbClr val="008000"/>
                </a:solidFill>
              </a:rPr>
              <a:t>Extra Credit- Blood Pressure Worksheet</a:t>
            </a:r>
            <a:endParaRPr lang="en-US" sz="3200" i="1" dirty="0">
              <a:solidFill>
                <a:srgbClr val="008000"/>
              </a:solidFill>
            </a:endParaRPr>
          </a:p>
          <a:p>
            <a:r>
              <a:rPr lang="en-US" sz="3200" dirty="0" smtClean="0"/>
              <a:t> </a:t>
            </a:r>
            <a:endParaRPr lang="en-US" sz="3200" dirty="0"/>
          </a:p>
          <a:p>
            <a:r>
              <a:rPr lang="en-US" sz="3000" u="sng" dirty="0" smtClean="0"/>
              <a:t>Warm up </a:t>
            </a:r>
          </a:p>
          <a:p>
            <a:pPr marL="514350" indent="-514350"/>
            <a:r>
              <a:rPr lang="en-US" sz="3000" dirty="0"/>
              <a:t> </a:t>
            </a:r>
            <a:r>
              <a:rPr lang="en-US" sz="3000" dirty="0" smtClean="0"/>
              <a:t>Do veins always carry blood with no oxygen?  Do arteries always carry blood with oxygen?  Give examples to support your answer.</a:t>
            </a:r>
          </a:p>
        </p:txBody>
      </p:sp>
      <p:sp>
        <p:nvSpPr>
          <p:cNvPr id="5" name="TextBox 4"/>
          <p:cNvSpPr txBox="1"/>
          <p:nvPr/>
        </p:nvSpPr>
        <p:spPr>
          <a:xfrm>
            <a:off x="432604" y="221098"/>
            <a:ext cx="7549644" cy="369332"/>
          </a:xfrm>
          <a:prstGeom prst="rect">
            <a:avLst/>
          </a:prstGeom>
          <a:noFill/>
        </p:spPr>
        <p:txBody>
          <a:bodyPr wrap="square" rtlCol="0">
            <a:spAutoFit/>
          </a:bodyPr>
          <a:lstStyle/>
          <a:p>
            <a:r>
              <a:rPr lang="en-US" dirty="0" smtClean="0"/>
              <a:t>Week 7, Day Three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extBox 4"/>
          <p:cNvSpPr txBox="1"/>
          <p:nvPr/>
        </p:nvSpPr>
        <p:spPr>
          <a:xfrm>
            <a:off x="299876" y="317542"/>
            <a:ext cx="8502354" cy="6124754"/>
          </a:xfrm>
          <a:prstGeom prst="rect">
            <a:avLst/>
          </a:prstGeom>
          <a:noFill/>
        </p:spPr>
        <p:txBody>
          <a:bodyPr wrap="square" rtlCol="0">
            <a:spAutoFit/>
          </a:bodyPr>
          <a:lstStyle/>
          <a:p>
            <a:pPr marL="457200" indent="-457200">
              <a:buFont typeface="Arial"/>
              <a:buChar char="•"/>
            </a:pPr>
            <a:r>
              <a:rPr lang="en-US" sz="2800" dirty="0"/>
              <a:t>Arteries and veins are the parts of the circulatory system which carry blood between the heart, lungs, and all other areas of the body. </a:t>
            </a:r>
          </a:p>
          <a:p>
            <a:pPr marL="457200" indent="-457200">
              <a:buFont typeface="Arial"/>
              <a:buChar char="•"/>
            </a:pPr>
            <a:r>
              <a:rPr lang="en-US" sz="2800" dirty="0" smtClean="0"/>
              <a:t>While </a:t>
            </a:r>
            <a:r>
              <a:rPr lang="en-US" sz="2800" dirty="0"/>
              <a:t>they both carry blood, they do not have much else in common. Arteries and veins are made of somewhat different tissue, each performing certain functions in a specialized way. </a:t>
            </a:r>
            <a:endParaRPr lang="en-US" sz="2800" dirty="0" smtClean="0"/>
          </a:p>
          <a:p>
            <a:pPr marL="457200" indent="-457200">
              <a:buFont typeface="Arial"/>
              <a:buChar char="•"/>
            </a:pPr>
            <a:r>
              <a:rPr lang="en-US" sz="2800" dirty="0" smtClean="0"/>
              <a:t>The </a:t>
            </a:r>
            <a:r>
              <a:rPr lang="en-US" sz="2800" dirty="0"/>
              <a:t>first and most important difference between the two is that all arteries carry blood away from the heart, and all veins carry blood to the heart from outlying areas</a:t>
            </a:r>
            <a:r>
              <a:rPr lang="en-US" sz="2800" dirty="0" smtClean="0"/>
              <a:t>.</a:t>
            </a:r>
          </a:p>
          <a:p>
            <a:pPr marL="457200" indent="-457200">
              <a:buFont typeface="Arial"/>
              <a:buChar char="•"/>
            </a:pPr>
            <a:r>
              <a:rPr lang="en-US" sz="2800" dirty="0" smtClean="0"/>
              <a:t> </a:t>
            </a:r>
            <a:r>
              <a:rPr lang="en-US" sz="2800" dirty="0"/>
              <a:t>Most arteries carry oxygenated blood, and most veins carry deoxygenated blood; the pulmonary arteries and veins are the exceptions to this rule. </a:t>
            </a:r>
          </a:p>
        </p:txBody>
      </p:sp>
    </p:spTree>
    <p:extLst>
      <p:ext uri="{BB962C8B-B14F-4D97-AF65-F5344CB8AC3E}">
        <p14:creationId xmlns:p14="http://schemas.microsoft.com/office/powerpoint/2010/main" val="110874129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194037" y="405747"/>
            <a:ext cx="8467075" cy="4678204"/>
          </a:xfrm>
          <a:prstGeom prst="rect">
            <a:avLst/>
          </a:prstGeom>
          <a:noFill/>
        </p:spPr>
        <p:txBody>
          <a:bodyPr wrap="square" rtlCol="0">
            <a:spAutoFit/>
          </a:bodyPr>
          <a:lstStyle/>
          <a:p>
            <a:pPr marL="457200" indent="-457200">
              <a:buFont typeface="Arial"/>
              <a:buChar char="•"/>
            </a:pPr>
            <a:r>
              <a:rPr lang="en-US" sz="2800" dirty="0"/>
              <a:t>Arterial tissue is designed and specialized in a way to make it particularly suited to the quick and efficient delivery of blood, which carries the oxygen essential for the functioning of every bodily cell. </a:t>
            </a:r>
            <a:endParaRPr lang="en-US" sz="2800" dirty="0" smtClean="0"/>
          </a:p>
          <a:p>
            <a:pPr marL="457200" indent="-457200">
              <a:buFont typeface="Arial"/>
              <a:buChar char="•"/>
            </a:pPr>
            <a:r>
              <a:rPr lang="en-US" sz="2800" dirty="0" smtClean="0"/>
              <a:t>The </a:t>
            </a:r>
            <a:r>
              <a:rPr lang="en-US" sz="2800" dirty="0"/>
              <a:t>outer layer of an artery is made of connective tissue, which covers the muscular middle layer. </a:t>
            </a:r>
            <a:endParaRPr lang="en-US" sz="2800" dirty="0" smtClean="0"/>
          </a:p>
          <a:p>
            <a:pPr marL="457200" indent="-457200">
              <a:buFont typeface="Arial"/>
              <a:buChar char="•"/>
            </a:pPr>
            <a:r>
              <a:rPr lang="en-US" sz="2800" dirty="0" smtClean="0"/>
              <a:t>These </a:t>
            </a:r>
            <a:r>
              <a:rPr lang="en-US" sz="2800" dirty="0"/>
              <a:t>muscles contract between heartbeats in such a reliable way that when we take our pulse, we are not actually feeling our heartbeat per se, but arterial muscle contraction instead. </a:t>
            </a:r>
          </a:p>
          <a:p>
            <a:endParaRPr lang="en-US" dirty="0"/>
          </a:p>
        </p:txBody>
      </p:sp>
    </p:spTree>
    <p:extLst>
      <p:ext uri="{BB962C8B-B14F-4D97-AF65-F5344CB8AC3E}">
        <p14:creationId xmlns:p14="http://schemas.microsoft.com/office/powerpoint/2010/main" val="17623973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0" y="158770"/>
            <a:ext cx="8855149" cy="6294031"/>
          </a:xfrm>
          <a:prstGeom prst="rect">
            <a:avLst/>
          </a:prstGeom>
          <a:noFill/>
        </p:spPr>
        <p:txBody>
          <a:bodyPr wrap="square" rtlCol="0">
            <a:spAutoFit/>
          </a:bodyPr>
          <a:lstStyle/>
          <a:p>
            <a:pPr marL="457200" indent="-457200">
              <a:buFont typeface="Arial"/>
              <a:buChar char="•"/>
            </a:pPr>
            <a:r>
              <a:rPr lang="en-US" sz="2500" dirty="0"/>
              <a:t>Beyond </a:t>
            </a:r>
            <a:r>
              <a:rPr lang="en-US" sz="2500" dirty="0">
                <a:solidFill>
                  <a:srgbClr val="000000"/>
                </a:solidFill>
              </a:rPr>
              <a:t>the arterial muscle is the innermost layer, made of smooth endothelial </a:t>
            </a:r>
            <a:r>
              <a:rPr lang="en-US" sz="2500" dirty="0" smtClean="0">
                <a:solidFill>
                  <a:srgbClr val="000000"/>
                </a:solidFill>
              </a:rPr>
              <a:t>cells</a:t>
            </a:r>
            <a:r>
              <a:rPr lang="en-US" sz="2500" dirty="0" smtClean="0"/>
              <a:t>.  </a:t>
            </a:r>
            <a:r>
              <a:rPr lang="en-US" sz="2500" dirty="0"/>
              <a:t>These cells are specialized to provide a smooth pathway for blood to flow through. </a:t>
            </a:r>
            <a:endParaRPr lang="en-US" sz="2500" dirty="0" smtClean="0"/>
          </a:p>
          <a:p>
            <a:pPr marL="457200" indent="-457200">
              <a:buFont typeface="Arial"/>
              <a:buChar char="•"/>
            </a:pPr>
            <a:r>
              <a:rPr lang="en-US" sz="2500" dirty="0" smtClean="0"/>
              <a:t>This </a:t>
            </a:r>
            <a:r>
              <a:rPr lang="en-US" sz="2500" dirty="0"/>
              <a:t>area of cells is also what can become damaged and compromised over a person's lifetime, leading to two common causes of death, namely heart attack and stroke.</a:t>
            </a:r>
          </a:p>
          <a:p>
            <a:r>
              <a:rPr lang="en-US" sz="2500" dirty="0"/>
              <a:t> </a:t>
            </a:r>
          </a:p>
          <a:p>
            <a:pPr marL="457200" indent="-457200">
              <a:buFont typeface="Arial"/>
              <a:buChar char="•"/>
            </a:pPr>
            <a:r>
              <a:rPr lang="en-US" sz="2500" dirty="0"/>
              <a:t>Veins have a different structure and function from arteries. </a:t>
            </a:r>
            <a:endParaRPr lang="en-US" sz="2500" dirty="0" smtClean="0"/>
          </a:p>
          <a:p>
            <a:pPr marL="457200" indent="-457200">
              <a:buFont typeface="Arial"/>
              <a:buChar char="•"/>
            </a:pPr>
            <a:r>
              <a:rPr lang="en-US" sz="2500" dirty="0" smtClean="0"/>
              <a:t>They </a:t>
            </a:r>
            <a:r>
              <a:rPr lang="en-US" sz="2500" dirty="0"/>
              <a:t>are very flexible, and collapse when they are not filled with blood. They usually carry deoxygenated blood, rich in carbon dioxide, to the heart so that it can be sent to the lungs for oxygenation. </a:t>
            </a:r>
            <a:endParaRPr lang="en-US" sz="2500" dirty="0" smtClean="0"/>
          </a:p>
          <a:p>
            <a:pPr marL="457200" indent="-457200">
              <a:buFont typeface="Arial"/>
              <a:buChar char="•"/>
            </a:pPr>
            <a:r>
              <a:rPr lang="en-US" sz="2500" dirty="0" smtClean="0"/>
              <a:t>The </a:t>
            </a:r>
            <a:r>
              <a:rPr lang="en-US" sz="2500" dirty="0"/>
              <a:t>layers of vein tissue are similar in some ways to those of arteries, although the muscle does not contract like arterial muscle does. </a:t>
            </a:r>
          </a:p>
          <a:p>
            <a:endParaRPr lang="en-US" sz="2800" dirty="0"/>
          </a:p>
        </p:txBody>
      </p:sp>
    </p:spTree>
    <p:extLst>
      <p:ext uri="{BB962C8B-B14F-4D97-AF65-F5344CB8AC3E}">
        <p14:creationId xmlns:p14="http://schemas.microsoft.com/office/powerpoint/2010/main" val="22049297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a:xfrm>
            <a:off x="246956" y="474345"/>
            <a:ext cx="8678752" cy="6247864"/>
          </a:xfrm>
          <a:prstGeom prst="rect">
            <a:avLst/>
          </a:prstGeom>
        </p:spPr>
        <p:txBody>
          <a:bodyPr wrap="square">
            <a:spAutoFit/>
          </a:bodyPr>
          <a:lstStyle/>
          <a:p>
            <a:pPr marL="342900" indent="-342900">
              <a:buFont typeface="Arial"/>
              <a:buChar char="•"/>
            </a:pPr>
            <a:r>
              <a:rPr lang="en-US" sz="2500" dirty="0"/>
              <a:t>Unlike other arteries, the pulmonary artery carries deoxygenated blood. Once the veins have brought this blood from the body to the heart, it is pumped to the lungs</a:t>
            </a:r>
            <a:r>
              <a:rPr lang="en-US" sz="2500" dirty="0" smtClean="0"/>
              <a:t>.</a:t>
            </a:r>
          </a:p>
          <a:p>
            <a:pPr marL="342900" indent="-342900">
              <a:buFont typeface="Arial"/>
              <a:buChar char="•"/>
            </a:pPr>
            <a:r>
              <a:rPr lang="en-US" sz="2500" dirty="0" smtClean="0"/>
              <a:t> </a:t>
            </a:r>
            <a:r>
              <a:rPr lang="en-US" sz="2500" dirty="0"/>
              <a:t>The pulmonary vein moves the oxygenated blood from the lungs back to the heart</a:t>
            </a:r>
            <a:r>
              <a:rPr lang="en-US" sz="2500" dirty="0" smtClean="0"/>
              <a:t>.</a:t>
            </a:r>
            <a:endParaRPr lang="en-US" sz="2500" dirty="0"/>
          </a:p>
          <a:p>
            <a:pPr marL="342900" indent="-342900">
              <a:buFont typeface="Arial"/>
              <a:buChar char="•"/>
            </a:pPr>
            <a:r>
              <a:rPr lang="en-US" sz="2500" dirty="0"/>
              <a:t>While the location of arteries is very similar from person to person, this is not so much the case with veins, which have greater variability. </a:t>
            </a:r>
            <a:endParaRPr lang="en-US" sz="2500" dirty="0" smtClean="0"/>
          </a:p>
          <a:p>
            <a:pPr marL="342900" indent="-342900">
              <a:buFont typeface="Arial"/>
              <a:buChar char="•"/>
            </a:pPr>
            <a:r>
              <a:rPr lang="en-US" sz="2500" dirty="0" smtClean="0"/>
              <a:t>Veins</a:t>
            </a:r>
            <a:r>
              <a:rPr lang="en-US" sz="2500" dirty="0"/>
              <a:t>, unlike arteries, are used as access points to the bloodstream in the medical field, such as when a person receives medicine or fluids directly into the bloodstream, or when blood is drawn. Because veins do not contract as arteries do, there are valves present in veins which keep blood flow going in one direction only. Without these valves, gravity would quickly cause blood to pool in the extremities, causing injury or at the very least impairing the system's efficiency.</a:t>
            </a:r>
          </a:p>
        </p:txBody>
      </p:sp>
    </p:spTree>
    <p:extLst>
      <p:ext uri="{BB962C8B-B14F-4D97-AF65-F5344CB8AC3E}">
        <p14:creationId xmlns:p14="http://schemas.microsoft.com/office/powerpoint/2010/main" val="24844441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0" y="2522685"/>
            <a:ext cx="8678752" cy="1384995"/>
          </a:xfrm>
          <a:prstGeom prst="rect">
            <a:avLst/>
          </a:prstGeom>
          <a:noFill/>
        </p:spPr>
        <p:txBody>
          <a:bodyPr wrap="square" rtlCol="0">
            <a:spAutoFit/>
          </a:bodyPr>
          <a:lstStyle/>
          <a:p>
            <a:r>
              <a:rPr lang="en-US" sz="2800" dirty="0"/>
              <a:t>Because the atria only collect blood.  The ventricles are needed to pump the blood to the lungs (right) and to the body (left).  Thus, they need to be stronger. </a:t>
            </a:r>
          </a:p>
        </p:txBody>
      </p:sp>
      <p:sp>
        <p:nvSpPr>
          <p:cNvPr id="5" name="TextBox 4"/>
          <p:cNvSpPr txBox="1"/>
          <p:nvPr/>
        </p:nvSpPr>
        <p:spPr>
          <a:xfrm>
            <a:off x="0" y="282259"/>
            <a:ext cx="7726206" cy="1384995"/>
          </a:xfrm>
          <a:prstGeom prst="rect">
            <a:avLst/>
          </a:prstGeom>
          <a:noFill/>
        </p:spPr>
        <p:txBody>
          <a:bodyPr wrap="square" rtlCol="0">
            <a:spAutoFit/>
          </a:bodyPr>
          <a:lstStyle/>
          <a:p>
            <a:r>
              <a:rPr lang="en-US" sz="2800" u="sng" dirty="0" smtClean="0"/>
              <a:t>Question: An artificial heart actually replaces only the ventricles of a human heart.  Suggest a reason why replacing the atria is  not necessary?</a:t>
            </a:r>
            <a:endParaRPr lang="en-US" sz="2800" u="sng" dirty="0"/>
          </a:p>
        </p:txBody>
      </p:sp>
    </p:spTree>
    <p:extLst>
      <p:ext uri="{BB962C8B-B14F-4D97-AF65-F5344CB8AC3E}">
        <p14:creationId xmlns:p14="http://schemas.microsoft.com/office/powerpoint/2010/main" val="151840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211677" y="511594"/>
            <a:ext cx="8237758" cy="1815882"/>
          </a:xfrm>
          <a:prstGeom prst="rect">
            <a:avLst/>
          </a:prstGeom>
          <a:noFill/>
        </p:spPr>
        <p:txBody>
          <a:bodyPr wrap="square" rtlCol="0">
            <a:spAutoFit/>
          </a:bodyPr>
          <a:lstStyle/>
          <a:p>
            <a:r>
              <a:rPr lang="en-US" sz="2800" u="sng" dirty="0" smtClean="0"/>
              <a:t>Question: Explain why chronic heart disorders such as hypertension and atherosclerosis are more of a problem today then they were 200 years ago.  Predict how great of a problem it will be in the future.</a:t>
            </a:r>
            <a:endParaRPr lang="en-US" sz="2800" u="sng" dirty="0"/>
          </a:p>
        </p:txBody>
      </p:sp>
      <p:sp>
        <p:nvSpPr>
          <p:cNvPr id="6" name="Rectangle 5"/>
          <p:cNvSpPr/>
          <p:nvPr/>
        </p:nvSpPr>
        <p:spPr>
          <a:xfrm>
            <a:off x="211677" y="2674229"/>
            <a:ext cx="8625833" cy="4093428"/>
          </a:xfrm>
          <a:prstGeom prst="rect">
            <a:avLst/>
          </a:prstGeom>
        </p:spPr>
        <p:txBody>
          <a:bodyPr wrap="square">
            <a:spAutoFit/>
          </a:bodyPr>
          <a:lstStyle/>
          <a:p>
            <a:r>
              <a:rPr lang="en-US" sz="2000" dirty="0"/>
              <a:t>Hypertension- high blood </a:t>
            </a:r>
            <a:r>
              <a:rPr lang="en-US" sz="2000" dirty="0" smtClean="0"/>
              <a:t>pressure</a:t>
            </a:r>
          </a:p>
          <a:p>
            <a:endParaRPr lang="en-US" sz="2000" dirty="0"/>
          </a:p>
          <a:p>
            <a:r>
              <a:rPr lang="en-US" sz="2000" dirty="0" smtClean="0"/>
              <a:t>Atherosclerosis</a:t>
            </a:r>
            <a:r>
              <a:rPr lang="en-US" sz="2000" dirty="0"/>
              <a:t>- Atherosclerosis (</a:t>
            </a:r>
            <a:r>
              <a:rPr lang="en-US" sz="2000" dirty="0" err="1"/>
              <a:t>ath</a:t>
            </a:r>
            <a:r>
              <a:rPr lang="en-US" sz="2000" dirty="0"/>
              <a:t>-</a:t>
            </a:r>
            <a:r>
              <a:rPr lang="en-US" sz="2000" dirty="0" err="1"/>
              <a:t>er</a:t>
            </a:r>
            <a:r>
              <a:rPr lang="en-US" sz="2000" dirty="0"/>
              <a:t>-o-</a:t>
            </a:r>
            <a:r>
              <a:rPr lang="en-US" sz="2000" dirty="0" err="1"/>
              <a:t>skler</a:t>
            </a:r>
            <a:r>
              <a:rPr lang="en-US" sz="2000" dirty="0"/>
              <a:t>-O-sis) is a disease in which plaque (</a:t>
            </a:r>
            <a:r>
              <a:rPr lang="en-US" sz="2000" dirty="0" err="1"/>
              <a:t>plak</a:t>
            </a:r>
            <a:r>
              <a:rPr lang="en-US" sz="2000" dirty="0"/>
              <a:t>) builds up inside your arteries. Arteries are blood vessels that carry oxygen-rich blood to your heart and other parts of your body.</a:t>
            </a:r>
          </a:p>
          <a:p>
            <a:r>
              <a:rPr lang="en-US" sz="2000" dirty="0"/>
              <a:t>Plaque is made up of fat, cholesterol, calcium, and other substances found in the blood. Over time, plaque hardens and narrows your arteries. This limits the flow of oxygen-rich blood to your organs and other parts of your body.</a:t>
            </a:r>
          </a:p>
          <a:p>
            <a:r>
              <a:rPr lang="en-US" sz="2000" dirty="0"/>
              <a:t>Atherosclerosis can lead to serious problems, including heart attack, stroke, or even death.</a:t>
            </a:r>
          </a:p>
          <a:p>
            <a:r>
              <a:rPr lang="en-US" sz="2000" dirty="0"/>
              <a:t> </a:t>
            </a:r>
          </a:p>
          <a:p>
            <a:r>
              <a:rPr lang="en-US" sz="2000" dirty="0"/>
              <a:t>They are more common now, because we are living longer and because we lead more sedentary lifestyles.</a:t>
            </a:r>
          </a:p>
        </p:txBody>
      </p:sp>
    </p:spTree>
    <p:extLst>
      <p:ext uri="{BB962C8B-B14F-4D97-AF65-F5344CB8AC3E}">
        <p14:creationId xmlns:p14="http://schemas.microsoft.com/office/powerpoint/2010/main" val="4017806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p:cNvSpPr txBox="1"/>
          <p:nvPr/>
        </p:nvSpPr>
        <p:spPr>
          <a:xfrm>
            <a:off x="188497" y="73088"/>
            <a:ext cx="8738286" cy="1846659"/>
          </a:xfrm>
          <a:prstGeom prst="rect">
            <a:avLst/>
          </a:prstGeom>
          <a:noFill/>
        </p:spPr>
        <p:txBody>
          <a:bodyPr wrap="square" rtlCol="0">
            <a:spAutoFit/>
          </a:bodyPr>
          <a:lstStyle/>
          <a:p>
            <a:pPr algn="ctr"/>
            <a:r>
              <a:rPr lang="en-US" sz="3000" u="sng" dirty="0" smtClean="0"/>
              <a:t>Warm up Response </a:t>
            </a:r>
            <a:endParaRPr lang="en-US" sz="3000" dirty="0" smtClean="0"/>
          </a:p>
          <a:p>
            <a:pPr marL="514350" indent="-514350"/>
            <a:endParaRPr lang="en-US" sz="2800" dirty="0" smtClean="0"/>
          </a:p>
          <a:p>
            <a:pPr lvl="0"/>
            <a:r>
              <a:rPr lang="en-US" sz="2800" dirty="0"/>
              <a:t>No, the pulmonary veins carry oxygen rich blood and the pulmonary arteries carry oxygen poor blood.</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Response/Check</a:t>
            </a:r>
            <a:endParaRPr lang="en-US" dirty="0"/>
          </a:p>
        </p:txBody>
      </p:sp>
      <p:sp>
        <p:nvSpPr>
          <p:cNvPr id="3" name="Content Placeholder 2"/>
          <p:cNvSpPr>
            <a:spLocks noGrp="1"/>
          </p:cNvSpPr>
          <p:nvPr>
            <p:ph idx="1"/>
          </p:nvPr>
        </p:nvSpPr>
        <p:spPr>
          <a:xfrm>
            <a:off x="0" y="1417638"/>
            <a:ext cx="9144000" cy="5771961"/>
          </a:xfrm>
        </p:spPr>
        <p:txBody>
          <a:bodyPr>
            <a:normAutofit/>
          </a:bodyPr>
          <a:lstStyle/>
          <a:p>
            <a:pPr marL="0" indent="0">
              <a:buNone/>
            </a:pPr>
            <a:r>
              <a:rPr lang="en-US" dirty="0" smtClean="0"/>
              <a:t>Collect Heart Beat, Health Beat lab report.</a:t>
            </a:r>
            <a:endParaRPr lang="en-US" dirty="0"/>
          </a:p>
        </p:txBody>
      </p:sp>
    </p:spTree>
    <p:extLst>
      <p:ext uri="{BB962C8B-B14F-4D97-AF65-F5344CB8AC3E}">
        <p14:creationId xmlns:p14="http://schemas.microsoft.com/office/powerpoint/2010/main" val="23259829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432604" y="502443"/>
            <a:ext cx="7130995" cy="707886"/>
          </a:xfrm>
          <a:prstGeom prst="rect">
            <a:avLst/>
          </a:prstGeom>
          <a:noFill/>
        </p:spPr>
        <p:txBody>
          <a:bodyPr wrap="square" rtlCol="0">
            <a:spAutoFit/>
          </a:bodyPr>
          <a:lstStyle/>
          <a:p>
            <a:r>
              <a:rPr lang="en-US" sz="4000" b="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Goals for Today</a:t>
            </a:r>
            <a:endParaRPr lang="en-US" sz="4000" dirty="0">
              <a:solidFill>
                <a:srgbClr val="FF0000"/>
              </a:solidFill>
            </a:endParaRPr>
          </a:p>
        </p:txBody>
      </p:sp>
      <p:sp>
        <p:nvSpPr>
          <p:cNvPr id="5" name="TextBox 4"/>
          <p:cNvSpPr txBox="1"/>
          <p:nvPr/>
        </p:nvSpPr>
        <p:spPr>
          <a:xfrm>
            <a:off x="0" y="1214851"/>
            <a:ext cx="9143999" cy="3200876"/>
          </a:xfrm>
          <a:prstGeom prst="rect">
            <a:avLst/>
          </a:prstGeom>
          <a:noFill/>
        </p:spPr>
        <p:txBody>
          <a:bodyPr wrap="square" rtlCol="0">
            <a:spAutoFit/>
          </a:bodyPr>
          <a:lstStyle/>
          <a:p>
            <a:endParaRPr lang="en-US" dirty="0" smtClean="0"/>
          </a:p>
          <a:p>
            <a:endParaRPr lang="en-US" dirty="0"/>
          </a:p>
          <a:p>
            <a:r>
              <a:rPr lang="en-US" sz="3600" dirty="0" smtClean="0"/>
              <a:t>Finish</a:t>
            </a:r>
          </a:p>
          <a:p>
            <a:r>
              <a:rPr lang="en-US" sz="3600" dirty="0" smtClean="0"/>
              <a:t>Have a Heart</a:t>
            </a:r>
            <a:endParaRPr lang="en-US" sz="3600" dirty="0"/>
          </a:p>
          <a:p>
            <a:pPr lvl="1"/>
            <a:endParaRPr lang="en-US" sz="3200" dirty="0" smtClean="0"/>
          </a:p>
          <a:p>
            <a:pPr lvl="1"/>
            <a:endParaRPr lang="en-US" sz="3200" dirty="0"/>
          </a:p>
          <a:p>
            <a:pPr>
              <a:buFont typeface="Wingdings" charset="2"/>
              <a:buChar char="§"/>
            </a:pPr>
            <a:endParaRPr lang="en-US" sz="30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0" y="261435"/>
            <a:ext cx="8982924" cy="954107"/>
          </a:xfrm>
          <a:prstGeom prst="rect">
            <a:avLst/>
          </a:prstGeom>
          <a:noFill/>
        </p:spPr>
        <p:txBody>
          <a:bodyPr wrap="square" rtlCol="0">
            <a:spAutoFit/>
          </a:bodyPr>
          <a:lstStyle/>
          <a:p>
            <a:r>
              <a:rPr lang="en-US" sz="2800" u="sng" dirty="0" smtClean="0"/>
              <a:t>Question: Explain why oxygen-poor blood and oxygen-rich blood never mix in the human body. </a:t>
            </a:r>
            <a:endParaRPr lang="en-US" sz="2800" u="sng" dirty="0"/>
          </a:p>
        </p:txBody>
      </p:sp>
      <p:sp>
        <p:nvSpPr>
          <p:cNvPr id="5" name="TextBox 4"/>
          <p:cNvSpPr txBox="1"/>
          <p:nvPr/>
        </p:nvSpPr>
        <p:spPr>
          <a:xfrm>
            <a:off x="0" y="1195131"/>
            <a:ext cx="8982924" cy="5262980"/>
          </a:xfrm>
          <a:prstGeom prst="rect">
            <a:avLst/>
          </a:prstGeom>
          <a:noFill/>
        </p:spPr>
        <p:txBody>
          <a:bodyPr wrap="square" rtlCol="0">
            <a:spAutoFit/>
          </a:bodyPr>
          <a:lstStyle/>
          <a:p>
            <a:pPr marL="457200" lvl="0" indent="-457200">
              <a:buFont typeface="Arial"/>
              <a:buChar char="•"/>
            </a:pPr>
            <a:r>
              <a:rPr lang="en-US" sz="2800" dirty="0"/>
              <a:t>T</a:t>
            </a:r>
            <a:r>
              <a:rPr lang="en-US" sz="2800" dirty="0" smtClean="0"/>
              <a:t>wo </a:t>
            </a:r>
            <a:r>
              <a:rPr lang="en-US" sz="2800" dirty="0"/>
              <a:t>sides of the heart are separated by the septum</a:t>
            </a:r>
            <a:r>
              <a:rPr lang="en-US" sz="2800" dirty="0" smtClean="0"/>
              <a:t>.</a:t>
            </a:r>
          </a:p>
          <a:p>
            <a:pPr marL="457200" lvl="0" indent="-457200">
              <a:buFont typeface="Arial"/>
              <a:buChar char="•"/>
            </a:pPr>
            <a:endParaRPr lang="en-US" sz="2800" dirty="0"/>
          </a:p>
          <a:p>
            <a:pPr marL="457200" lvl="0" indent="-457200">
              <a:buFont typeface="Arial"/>
              <a:buChar char="•"/>
            </a:pPr>
            <a:r>
              <a:rPr lang="en-US" sz="2800" dirty="0" smtClean="0"/>
              <a:t>Each </a:t>
            </a:r>
            <a:r>
              <a:rPr lang="en-US" sz="2800" dirty="0"/>
              <a:t>side has an upper chamber and a lower chamber.  </a:t>
            </a:r>
            <a:endParaRPr lang="en-US" sz="2800" dirty="0" smtClean="0"/>
          </a:p>
          <a:p>
            <a:pPr marL="457200" lvl="0" indent="-457200">
              <a:buFont typeface="Arial"/>
              <a:buChar char="•"/>
            </a:pPr>
            <a:endParaRPr lang="en-US" sz="2800" dirty="0"/>
          </a:p>
          <a:p>
            <a:pPr marL="457200" lvl="0" indent="-457200">
              <a:buFont typeface="Arial"/>
              <a:buChar char="•"/>
            </a:pPr>
            <a:r>
              <a:rPr lang="en-US" sz="2800" dirty="0" smtClean="0"/>
              <a:t>Oxygen </a:t>
            </a:r>
            <a:r>
              <a:rPr lang="en-US" sz="2800" dirty="0"/>
              <a:t>rich blood is carried in arteries, and oxygen poor blood is carried in </a:t>
            </a:r>
            <a:r>
              <a:rPr lang="en-US" sz="2800" dirty="0" smtClean="0"/>
              <a:t>vein; they never meet.</a:t>
            </a:r>
          </a:p>
          <a:p>
            <a:pPr marL="457200" lvl="0" indent="-457200">
              <a:buFont typeface="Arial"/>
              <a:buChar char="•"/>
            </a:pPr>
            <a:endParaRPr lang="en-US" sz="2800" dirty="0"/>
          </a:p>
          <a:p>
            <a:pPr marL="457200" lvl="0" indent="-457200">
              <a:buFont typeface="Arial"/>
              <a:buChar char="•"/>
            </a:pPr>
            <a:r>
              <a:rPr lang="en-US" sz="2800" dirty="0" smtClean="0"/>
              <a:t> </a:t>
            </a:r>
            <a:r>
              <a:rPr lang="en-US" sz="2800" dirty="0"/>
              <a:t>The oxygen in oxygen-rich blood diffuses through cell walls and powers the metabolism of cells, leaving oxygen poor blood behind to be collected by veins and transported to the heart and lungs for re-oxygenation.</a:t>
            </a:r>
          </a:p>
          <a:p>
            <a:endParaRPr lang="en-US" sz="2800" dirty="0"/>
          </a:p>
        </p:txBody>
      </p:sp>
    </p:spTree>
    <p:extLst>
      <p:ext uri="{BB962C8B-B14F-4D97-AF65-F5344CB8AC3E}">
        <p14:creationId xmlns:p14="http://schemas.microsoft.com/office/powerpoint/2010/main" val="11608603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317515" y="388105"/>
            <a:ext cx="8273038" cy="954107"/>
          </a:xfrm>
          <a:prstGeom prst="rect">
            <a:avLst/>
          </a:prstGeom>
          <a:noFill/>
        </p:spPr>
        <p:txBody>
          <a:bodyPr wrap="square" rtlCol="0">
            <a:spAutoFit/>
          </a:bodyPr>
          <a:lstStyle/>
          <a:p>
            <a:r>
              <a:rPr lang="en-US" sz="2800" u="sng" dirty="0" smtClean="0"/>
              <a:t>Question: Do all arteries carry oxygen-rich blood?  Do all veins carry oxygen poor blood?  </a:t>
            </a:r>
            <a:endParaRPr lang="en-US" sz="2800" u="sng" dirty="0"/>
          </a:p>
        </p:txBody>
      </p:sp>
      <p:sp>
        <p:nvSpPr>
          <p:cNvPr id="5" name="TextBox 4"/>
          <p:cNvSpPr txBox="1"/>
          <p:nvPr/>
        </p:nvSpPr>
        <p:spPr>
          <a:xfrm>
            <a:off x="317515" y="1499498"/>
            <a:ext cx="8449436" cy="1384995"/>
          </a:xfrm>
          <a:prstGeom prst="rect">
            <a:avLst/>
          </a:prstGeom>
          <a:noFill/>
        </p:spPr>
        <p:txBody>
          <a:bodyPr wrap="square" rtlCol="0">
            <a:spAutoFit/>
          </a:bodyPr>
          <a:lstStyle/>
          <a:p>
            <a:pPr lvl="0"/>
            <a:r>
              <a:rPr lang="en-US" sz="2800" dirty="0"/>
              <a:t>No, the pulmonary veins carry oxygen rich blood and the pulmonary arteries carry oxygen poor blood.</a:t>
            </a:r>
          </a:p>
          <a:p>
            <a:endParaRPr lang="en-US" sz="2800" dirty="0"/>
          </a:p>
        </p:txBody>
      </p:sp>
    </p:spTree>
    <p:extLst>
      <p:ext uri="{BB962C8B-B14F-4D97-AF65-F5344CB8AC3E}">
        <p14:creationId xmlns:p14="http://schemas.microsoft.com/office/powerpoint/2010/main" val="4728261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123478" y="0"/>
            <a:ext cx="8537634" cy="1384995"/>
          </a:xfrm>
          <a:prstGeom prst="rect">
            <a:avLst/>
          </a:prstGeom>
          <a:noFill/>
        </p:spPr>
        <p:txBody>
          <a:bodyPr wrap="square" rtlCol="0">
            <a:spAutoFit/>
          </a:bodyPr>
          <a:lstStyle/>
          <a:p>
            <a:r>
              <a:rPr lang="en-US" sz="2800" u="sng" dirty="0" smtClean="0"/>
              <a:t>Question: Starting at the right atrium, describe the path that blood takes through the heart and body, ending again in the right atrium.</a:t>
            </a:r>
            <a:endParaRPr lang="en-US" sz="2800" u="sng" dirty="0"/>
          </a:p>
        </p:txBody>
      </p:sp>
      <p:sp>
        <p:nvSpPr>
          <p:cNvPr id="6" name="Rectangle 5"/>
          <p:cNvSpPr/>
          <p:nvPr/>
        </p:nvSpPr>
        <p:spPr>
          <a:xfrm>
            <a:off x="0" y="1679204"/>
            <a:ext cx="8837510" cy="4955203"/>
          </a:xfrm>
          <a:prstGeom prst="rect">
            <a:avLst/>
          </a:prstGeom>
        </p:spPr>
        <p:txBody>
          <a:bodyPr wrap="square">
            <a:spAutoFit/>
          </a:bodyPr>
          <a:lstStyle/>
          <a:p>
            <a:pPr marL="457200" indent="-457200">
              <a:buFont typeface="Arial"/>
              <a:buChar char="•"/>
            </a:pPr>
            <a:r>
              <a:rPr lang="en-US" sz="2800" dirty="0"/>
              <a:t>Blood circulates in two loops. </a:t>
            </a:r>
            <a:endParaRPr lang="en-US" sz="2800" dirty="0" smtClean="0"/>
          </a:p>
          <a:p>
            <a:pPr marL="457200" indent="-457200">
              <a:buFont typeface="Arial"/>
              <a:buChar char="•"/>
            </a:pPr>
            <a:r>
              <a:rPr lang="en-US" sz="2800" dirty="0" smtClean="0"/>
              <a:t>First</a:t>
            </a:r>
            <a:r>
              <a:rPr lang="en-US" sz="2800" dirty="0"/>
              <a:t>, it travels from the heart to the lungs and then back to the heart. </a:t>
            </a:r>
            <a:endParaRPr lang="en-US" sz="2800" dirty="0" smtClean="0"/>
          </a:p>
          <a:p>
            <a:pPr marL="457200" indent="-457200">
              <a:buFont typeface="Arial"/>
              <a:buChar char="•"/>
            </a:pPr>
            <a:r>
              <a:rPr lang="en-US" sz="2800" dirty="0" smtClean="0"/>
              <a:t>Second</a:t>
            </a:r>
            <a:r>
              <a:rPr lang="en-US" sz="2800" dirty="0"/>
              <a:t>, it is pumped from the heart to the body and then it returns to the heart</a:t>
            </a:r>
            <a:r>
              <a:rPr lang="en-US" sz="2800" dirty="0" smtClean="0"/>
              <a:t>.</a:t>
            </a:r>
          </a:p>
          <a:p>
            <a:pPr marL="457200" indent="-457200">
              <a:buFont typeface="Arial"/>
              <a:buChar char="•"/>
            </a:pPr>
            <a:endParaRPr lang="en-US" sz="2800" dirty="0" smtClean="0"/>
          </a:p>
          <a:p>
            <a:pPr marL="457200" indent="-457200">
              <a:buFont typeface="Arial"/>
              <a:buChar char="•"/>
            </a:pPr>
            <a:r>
              <a:rPr lang="en-US" sz="2800" dirty="0" smtClean="0"/>
              <a:t>EXTRA DETAILS</a:t>
            </a:r>
            <a:endParaRPr lang="en-US" sz="2800" dirty="0"/>
          </a:p>
          <a:p>
            <a:pPr marL="457200" indent="-457200">
              <a:buFont typeface="Arial"/>
              <a:buChar char="•"/>
            </a:pPr>
            <a:r>
              <a:rPr lang="en-US" sz="1500" dirty="0" smtClean="0"/>
              <a:t>Blood </a:t>
            </a:r>
            <a:r>
              <a:rPr lang="en-US" sz="1500" dirty="0"/>
              <a:t>enters the heart through the superior and inferior vena cava. These two paths dump deoxygenated blood into the right atrium. Blood passes from the right atrium through the tricuspid valve into the right ventricle. The right ventricle contracts and forces the blood through the pulmonary semilunar valve into the pulmonary arteries. The blood moves into the lungs and gas exchange occurs, oxygenating the blood. The blood then moves through the pulmonary vein, emptying into the left atrium. The oxygenated blood then passes through the bicuspid valve into the left ventricle. The left ventricle contracts and forces the blood out through the aortic semilunar valve and into the aorta. The aorta is the bodies largest artery and blood is distributed to smaller arteries and out to the entire body (except the lungs). </a:t>
            </a:r>
          </a:p>
        </p:txBody>
      </p:sp>
    </p:spTree>
    <p:extLst>
      <p:ext uri="{BB962C8B-B14F-4D97-AF65-F5344CB8AC3E}">
        <p14:creationId xmlns:p14="http://schemas.microsoft.com/office/powerpoint/2010/main" val="314227400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176397" y="441029"/>
            <a:ext cx="8819870" cy="1384995"/>
          </a:xfrm>
          <a:prstGeom prst="rect">
            <a:avLst/>
          </a:prstGeom>
          <a:noFill/>
        </p:spPr>
        <p:txBody>
          <a:bodyPr wrap="square" rtlCol="0">
            <a:spAutoFit/>
          </a:bodyPr>
          <a:lstStyle/>
          <a:p>
            <a:r>
              <a:rPr lang="en-US" sz="2800" u="sng" dirty="0" smtClean="0"/>
              <a:t>Question: how are the structures of an artery, vein, and capillary able to help each do the specific function that they do for the body?</a:t>
            </a:r>
            <a:endParaRPr lang="en-US" sz="2800" u="sng" dirty="0"/>
          </a:p>
        </p:txBody>
      </p:sp>
      <p:sp>
        <p:nvSpPr>
          <p:cNvPr id="6" name="Rectangle 5"/>
          <p:cNvSpPr/>
          <p:nvPr/>
        </p:nvSpPr>
        <p:spPr>
          <a:xfrm>
            <a:off x="0" y="2551837"/>
            <a:ext cx="8802230" cy="2677656"/>
          </a:xfrm>
          <a:prstGeom prst="rect">
            <a:avLst/>
          </a:prstGeom>
        </p:spPr>
        <p:txBody>
          <a:bodyPr wrap="square">
            <a:spAutoFit/>
          </a:bodyPr>
          <a:lstStyle/>
          <a:p>
            <a:pPr marL="457200" indent="-457200">
              <a:buFont typeface="Arial"/>
              <a:buChar char="•"/>
            </a:pPr>
            <a:r>
              <a:rPr lang="en-US" sz="2800" dirty="0"/>
              <a:t>Arteries carry blood from the heart, so their walls have to withstand high blood pressure. </a:t>
            </a:r>
            <a:endParaRPr lang="en-US" sz="2800" dirty="0" smtClean="0"/>
          </a:p>
          <a:p>
            <a:pPr marL="457200" indent="-457200">
              <a:buFont typeface="Arial"/>
              <a:buChar char="•"/>
            </a:pPr>
            <a:r>
              <a:rPr lang="en-US" sz="2800" dirty="0" smtClean="0"/>
              <a:t>They </a:t>
            </a:r>
            <a:r>
              <a:rPr lang="en-US" sz="2800" dirty="0"/>
              <a:t>also have to maintain blood pressure to ensure a continuous blood flow. </a:t>
            </a:r>
            <a:endParaRPr lang="en-US" sz="2800" dirty="0" smtClean="0"/>
          </a:p>
          <a:p>
            <a:pPr marL="457200" indent="-457200">
              <a:buFont typeface="Arial"/>
              <a:buChar char="•"/>
            </a:pPr>
            <a:r>
              <a:rPr lang="en-US" sz="2800" dirty="0" smtClean="0"/>
              <a:t>Therefore</a:t>
            </a:r>
            <a:r>
              <a:rPr lang="en-US" sz="2800" dirty="0"/>
              <a:t>, their three-layered walls are strong, elastic, have smooth muscle cells and collagen fibers. </a:t>
            </a:r>
          </a:p>
        </p:txBody>
      </p:sp>
    </p:spTree>
    <p:extLst>
      <p:ext uri="{BB962C8B-B14F-4D97-AF65-F5344CB8AC3E}">
        <p14:creationId xmlns:p14="http://schemas.microsoft.com/office/powerpoint/2010/main" val="301754268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extBox 4"/>
          <p:cNvSpPr txBox="1"/>
          <p:nvPr/>
        </p:nvSpPr>
        <p:spPr>
          <a:xfrm>
            <a:off x="264596" y="1887604"/>
            <a:ext cx="8237758" cy="2523768"/>
          </a:xfrm>
          <a:prstGeom prst="rect">
            <a:avLst/>
          </a:prstGeom>
          <a:noFill/>
        </p:spPr>
        <p:txBody>
          <a:bodyPr wrap="square" rtlCol="0">
            <a:spAutoFit/>
          </a:bodyPr>
          <a:lstStyle/>
          <a:p>
            <a:pPr marL="457200" indent="-457200">
              <a:buFont typeface="Arial"/>
              <a:buChar char="•"/>
            </a:pPr>
            <a:r>
              <a:rPr lang="en-US" sz="2800" dirty="0"/>
              <a:t>Capillaries exchange material (oxygen, carbon dioxide, nutrients etc.) between the blood and interstitial fluid. </a:t>
            </a:r>
            <a:endParaRPr lang="en-US" sz="2800" dirty="0" smtClean="0"/>
          </a:p>
          <a:p>
            <a:pPr marL="457200" indent="-457200">
              <a:buFont typeface="Arial"/>
              <a:buChar char="•"/>
            </a:pPr>
            <a:r>
              <a:rPr lang="en-US" sz="2800" dirty="0" smtClean="0"/>
              <a:t>To </a:t>
            </a:r>
            <a:r>
              <a:rPr lang="en-US" sz="2800" dirty="0"/>
              <a:t>be able to carry out this function, they have to have very thin, permeable walls.</a:t>
            </a:r>
          </a:p>
          <a:p>
            <a:endParaRPr lang="en-US" dirty="0"/>
          </a:p>
        </p:txBody>
      </p:sp>
    </p:spTree>
    <p:extLst>
      <p:ext uri="{BB962C8B-B14F-4D97-AF65-F5344CB8AC3E}">
        <p14:creationId xmlns:p14="http://schemas.microsoft.com/office/powerpoint/2010/main" val="2239522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1804</TotalTime>
  <Words>1241</Words>
  <Application>Microsoft Macintosh PowerPoint</Application>
  <PresentationFormat>On-screen Show (4:3)</PresentationFormat>
  <Paragraphs>68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Homework Response/Check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MVSD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Brandolyn Patterson</dc:creator>
  <cp:lastModifiedBy>Brandolyn Patterson</cp:lastModifiedBy>
  <cp:revision>105</cp:revision>
  <cp:lastPrinted>2012-09-20T04:23:10Z</cp:lastPrinted>
  <dcterms:created xsi:type="dcterms:W3CDTF">2011-09-04T22:45:12Z</dcterms:created>
  <dcterms:modified xsi:type="dcterms:W3CDTF">2012-10-26T19:23:52Z</dcterms:modified>
</cp:coreProperties>
</file>